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Poppins Bold" charset="1" panose="02000000000000000000"/>
      <p:regular r:id="rId20"/>
    </p:embeddedFont>
    <p:embeddedFont>
      <p:font typeface="Poppins Light" charset="1" panose="02000000000000000000"/>
      <p:regular r:id="rId21"/>
    </p:embeddedFont>
    <p:embeddedFont>
      <p:font typeface="Poppins Medium" charset="1" panose="02000000000000000000"/>
      <p:regular r:id="rId22"/>
    </p:embeddedFont>
    <p:embeddedFont>
      <p:font typeface="Canva Sans Bold" charset="1" panose="020B0803030501040103"/>
      <p:regular r:id="rId23"/>
    </p:embeddedFont>
    <p:embeddedFont>
      <p:font typeface="Poppins ExtraBold" charset="1" panose="000009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embeddings/oleObject1.bin" Type="http://schemas.openxmlformats.org/officeDocument/2006/relationships/oleObjec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1566" y="0"/>
            <a:ext cx="142711" cy="10287000"/>
            <a:chOff x="0" y="0"/>
            <a:chExt cx="190282" cy="13716000"/>
          </a:xfrm>
        </p:grpSpPr>
        <p:sp>
          <p:nvSpPr>
            <p:cNvPr name="AutoShape 3" id="3"/>
            <p:cNvSpPr/>
            <p:nvPr/>
          </p:nvSpPr>
          <p:spPr>
            <a:xfrm rot="0"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</p:sp>
        <p:sp>
          <p:nvSpPr>
            <p:cNvPr name="AutoShape 4" id="4"/>
            <p:cNvSpPr/>
            <p:nvPr/>
          </p:nvSpPr>
          <p:spPr>
            <a:xfrm rot="0"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7" id="7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sp>
        <p:nvSpPr>
          <p:cNvPr name="Freeform 9" id="9"/>
          <p:cNvSpPr/>
          <p:nvPr/>
        </p:nvSpPr>
        <p:spPr>
          <a:xfrm flipH="false" flipV="false" rot="0">
            <a:off x="2331052" y="1261013"/>
            <a:ext cx="4998702" cy="7764974"/>
          </a:xfrm>
          <a:custGeom>
            <a:avLst/>
            <a:gdLst/>
            <a:ahLst/>
            <a:cxnLst/>
            <a:rect r="r" b="b" t="t" l="l"/>
            <a:pathLst>
              <a:path h="7764974" w="4998702">
                <a:moveTo>
                  <a:pt x="0" y="0"/>
                </a:moveTo>
                <a:lnTo>
                  <a:pt x="4998702" y="0"/>
                </a:lnTo>
                <a:lnTo>
                  <a:pt x="4998702" y="7764974"/>
                </a:lnTo>
                <a:lnTo>
                  <a:pt x="0" y="77649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120454" y="3966783"/>
            <a:ext cx="8099224" cy="4550064"/>
            <a:chOff x="0" y="0"/>
            <a:chExt cx="10798965" cy="6066751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23825"/>
              <a:ext cx="10798965" cy="473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13750"/>
                </a:lnSpc>
              </a:pPr>
              <a:r>
                <a:rPr lang="en-US" b="true" sz="12500" spc="-12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DATA</a:t>
              </a:r>
            </a:p>
            <a:p>
              <a:pPr algn="r">
                <a:lnSpc>
                  <a:spcPts val="13750"/>
                </a:lnSpc>
              </a:pPr>
              <a:r>
                <a:rPr lang="en-US" b="true" sz="12500" spc="-125">
                  <a:solidFill>
                    <a:srgbClr val="DD211D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SPLITTING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090225" y="5359100"/>
              <a:ext cx="9708740" cy="7076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480"/>
                </a:lnSpc>
              </a:pPr>
              <a:r>
                <a:rPr lang="en-US" sz="32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one of pre-processing techniques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829726" y="990600"/>
            <a:ext cx="6439299" cy="346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315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UOB/MSC BIOINFORMATICS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887275" y="1533030"/>
            <a:ext cx="6381750" cy="21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Mustafa Maytham Mahmood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Rusul Hayder Abd Zaid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Mustafa Yarub Abdul-Hussein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Noor Abd Alkareem Hadi Salman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3603" y="1363291"/>
            <a:ext cx="17800794" cy="7943604"/>
          </a:xfrm>
          <a:custGeom>
            <a:avLst/>
            <a:gdLst/>
            <a:ahLst/>
            <a:cxnLst/>
            <a:rect r="r" b="b" t="t" l="l"/>
            <a:pathLst>
              <a:path h="7943604" w="17800794">
                <a:moveTo>
                  <a:pt x="0" y="0"/>
                </a:moveTo>
                <a:lnTo>
                  <a:pt x="17800794" y="0"/>
                </a:lnTo>
                <a:lnTo>
                  <a:pt x="17800794" y="7943604"/>
                </a:lnTo>
                <a:lnTo>
                  <a:pt x="0" y="79436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2700000">
            <a:off x="-2562021" y="9588944"/>
            <a:ext cx="4906065" cy="4805151"/>
            <a:chOff x="0" y="0"/>
            <a:chExt cx="1913890" cy="187452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13890" cy="1874523"/>
            </a:xfrm>
            <a:custGeom>
              <a:avLst/>
              <a:gdLst/>
              <a:ahLst/>
              <a:cxnLst/>
              <a:rect r="r" b="b" t="t" l="l"/>
              <a:pathLst>
                <a:path h="1874523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874523"/>
                  </a:lnTo>
                  <a:lnTo>
                    <a:pt x="0" y="1874523"/>
                  </a:lnTo>
                  <a:close/>
                </a:path>
              </a:pathLst>
            </a:custGeom>
            <a:solidFill>
              <a:srgbClr val="000000">
                <a:alpha val="2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8100000">
            <a:off x="-2247230" y="9799836"/>
            <a:ext cx="4286676" cy="4373173"/>
            <a:chOff x="0" y="0"/>
            <a:chExt cx="1876035" cy="19138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76035" cy="1913890"/>
            </a:xfrm>
            <a:custGeom>
              <a:avLst/>
              <a:gdLst/>
              <a:ahLst/>
              <a:cxnLst/>
              <a:rect r="r" b="b" t="t" l="l"/>
              <a:pathLst>
                <a:path h="1913890" w="1876035">
                  <a:moveTo>
                    <a:pt x="0" y="0"/>
                  </a:moveTo>
                  <a:lnTo>
                    <a:pt x="0" y="1913890"/>
                  </a:lnTo>
                  <a:lnTo>
                    <a:pt x="1876035" y="1913890"/>
                  </a:lnTo>
                  <a:lnTo>
                    <a:pt x="1876035" y="0"/>
                  </a:lnTo>
                  <a:lnTo>
                    <a:pt x="0" y="0"/>
                  </a:lnTo>
                  <a:close/>
                  <a:moveTo>
                    <a:pt x="1815075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15075" y="59690"/>
                  </a:lnTo>
                  <a:lnTo>
                    <a:pt x="1815075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869373" y="-1099"/>
            <a:ext cx="10700035" cy="1077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55"/>
              </a:lnSpc>
            </a:pPr>
            <a:r>
              <a:rPr lang="en-US" sz="5968">
                <a:solidFill>
                  <a:srgbClr val="DD211D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implementation in python: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700000">
            <a:off x="-2562021" y="9588944"/>
            <a:ext cx="4906065" cy="4805151"/>
            <a:chOff x="0" y="0"/>
            <a:chExt cx="1913890" cy="1874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874523"/>
            </a:xfrm>
            <a:custGeom>
              <a:avLst/>
              <a:gdLst/>
              <a:ahLst/>
              <a:cxnLst/>
              <a:rect r="r" b="b" t="t" l="l"/>
              <a:pathLst>
                <a:path h="1874523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874523"/>
                  </a:lnTo>
                  <a:lnTo>
                    <a:pt x="0" y="1874523"/>
                  </a:lnTo>
                  <a:close/>
                </a:path>
              </a:pathLst>
            </a:custGeom>
            <a:solidFill>
              <a:srgbClr val="000000">
                <a:alpha val="29804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8100000">
            <a:off x="-2247230" y="9799836"/>
            <a:ext cx="4286676" cy="4373173"/>
            <a:chOff x="0" y="0"/>
            <a:chExt cx="1876035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76035" cy="1913890"/>
            </a:xfrm>
            <a:custGeom>
              <a:avLst/>
              <a:gdLst/>
              <a:ahLst/>
              <a:cxnLst/>
              <a:rect r="r" b="b" t="t" l="l"/>
              <a:pathLst>
                <a:path h="1913890" w="1876035">
                  <a:moveTo>
                    <a:pt x="0" y="0"/>
                  </a:moveTo>
                  <a:lnTo>
                    <a:pt x="0" y="1913890"/>
                  </a:lnTo>
                  <a:lnTo>
                    <a:pt x="1876035" y="1913890"/>
                  </a:lnTo>
                  <a:lnTo>
                    <a:pt x="1876035" y="0"/>
                  </a:lnTo>
                  <a:lnTo>
                    <a:pt x="0" y="0"/>
                  </a:lnTo>
                  <a:close/>
                  <a:moveTo>
                    <a:pt x="1815075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15075" y="59690"/>
                  </a:lnTo>
                  <a:lnTo>
                    <a:pt x="1815075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1363291"/>
            <a:ext cx="15725791" cy="8334669"/>
          </a:xfrm>
          <a:custGeom>
            <a:avLst/>
            <a:gdLst/>
            <a:ahLst/>
            <a:cxnLst/>
            <a:rect r="r" b="b" t="t" l="l"/>
            <a:pathLst>
              <a:path h="8334669" w="15725791">
                <a:moveTo>
                  <a:pt x="0" y="0"/>
                </a:moveTo>
                <a:lnTo>
                  <a:pt x="15725791" y="0"/>
                </a:lnTo>
                <a:lnTo>
                  <a:pt x="15725791" y="8334669"/>
                </a:lnTo>
                <a:lnTo>
                  <a:pt x="0" y="83346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69373" y="-1099"/>
            <a:ext cx="10700035" cy="1077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55"/>
              </a:lnSpc>
            </a:pPr>
            <a:r>
              <a:rPr lang="en-US" sz="5968">
                <a:solidFill>
                  <a:srgbClr val="DD211D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implementation in python: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700000">
            <a:off x="-2562021" y="9588944"/>
            <a:ext cx="4906065" cy="4805151"/>
            <a:chOff x="0" y="0"/>
            <a:chExt cx="1913890" cy="1874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874523"/>
            </a:xfrm>
            <a:custGeom>
              <a:avLst/>
              <a:gdLst/>
              <a:ahLst/>
              <a:cxnLst/>
              <a:rect r="r" b="b" t="t" l="l"/>
              <a:pathLst>
                <a:path h="1874523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874523"/>
                  </a:lnTo>
                  <a:lnTo>
                    <a:pt x="0" y="1874523"/>
                  </a:lnTo>
                  <a:close/>
                </a:path>
              </a:pathLst>
            </a:custGeom>
            <a:solidFill>
              <a:srgbClr val="000000">
                <a:alpha val="29804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8100000">
            <a:off x="-2247230" y="9799836"/>
            <a:ext cx="4286676" cy="4373173"/>
            <a:chOff x="0" y="0"/>
            <a:chExt cx="1876035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76035" cy="1913890"/>
            </a:xfrm>
            <a:custGeom>
              <a:avLst/>
              <a:gdLst/>
              <a:ahLst/>
              <a:cxnLst/>
              <a:rect r="r" b="b" t="t" l="l"/>
              <a:pathLst>
                <a:path h="1913890" w="1876035">
                  <a:moveTo>
                    <a:pt x="0" y="0"/>
                  </a:moveTo>
                  <a:lnTo>
                    <a:pt x="0" y="1913890"/>
                  </a:lnTo>
                  <a:lnTo>
                    <a:pt x="1876035" y="1913890"/>
                  </a:lnTo>
                  <a:lnTo>
                    <a:pt x="1876035" y="0"/>
                  </a:lnTo>
                  <a:lnTo>
                    <a:pt x="0" y="0"/>
                  </a:lnTo>
                  <a:close/>
                  <a:moveTo>
                    <a:pt x="1815075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15075" y="59690"/>
                  </a:lnTo>
                  <a:lnTo>
                    <a:pt x="1815075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448122" y="1634767"/>
            <a:ext cx="15391756" cy="8234589"/>
          </a:xfrm>
          <a:custGeom>
            <a:avLst/>
            <a:gdLst/>
            <a:ahLst/>
            <a:cxnLst/>
            <a:rect r="r" b="b" t="t" l="l"/>
            <a:pathLst>
              <a:path h="8234589" w="15391756">
                <a:moveTo>
                  <a:pt x="0" y="0"/>
                </a:moveTo>
                <a:lnTo>
                  <a:pt x="15391756" y="0"/>
                </a:lnTo>
                <a:lnTo>
                  <a:pt x="15391756" y="8234589"/>
                </a:lnTo>
                <a:lnTo>
                  <a:pt x="0" y="82345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69373" y="-1099"/>
            <a:ext cx="10700035" cy="1077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55"/>
              </a:lnSpc>
            </a:pPr>
            <a:r>
              <a:rPr lang="en-US" sz="5968">
                <a:solidFill>
                  <a:srgbClr val="DD211D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implementation in python: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700000">
            <a:off x="-2562021" y="9588944"/>
            <a:ext cx="4906065" cy="4805151"/>
            <a:chOff x="0" y="0"/>
            <a:chExt cx="1913890" cy="1874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874523"/>
            </a:xfrm>
            <a:custGeom>
              <a:avLst/>
              <a:gdLst/>
              <a:ahLst/>
              <a:cxnLst/>
              <a:rect r="r" b="b" t="t" l="l"/>
              <a:pathLst>
                <a:path h="1874523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874523"/>
                  </a:lnTo>
                  <a:lnTo>
                    <a:pt x="0" y="1874523"/>
                  </a:lnTo>
                  <a:close/>
                </a:path>
              </a:pathLst>
            </a:custGeom>
            <a:solidFill>
              <a:srgbClr val="000000">
                <a:alpha val="29804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8100000">
            <a:off x="-2247230" y="9799836"/>
            <a:ext cx="4286676" cy="4373173"/>
            <a:chOff x="0" y="0"/>
            <a:chExt cx="1876035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76035" cy="1913890"/>
            </a:xfrm>
            <a:custGeom>
              <a:avLst/>
              <a:gdLst/>
              <a:ahLst/>
              <a:cxnLst/>
              <a:rect r="r" b="b" t="t" l="l"/>
              <a:pathLst>
                <a:path h="1913890" w="1876035">
                  <a:moveTo>
                    <a:pt x="0" y="0"/>
                  </a:moveTo>
                  <a:lnTo>
                    <a:pt x="0" y="1913890"/>
                  </a:lnTo>
                  <a:lnTo>
                    <a:pt x="1876035" y="1913890"/>
                  </a:lnTo>
                  <a:lnTo>
                    <a:pt x="1876035" y="0"/>
                  </a:lnTo>
                  <a:lnTo>
                    <a:pt x="0" y="0"/>
                  </a:lnTo>
                  <a:close/>
                  <a:moveTo>
                    <a:pt x="1815075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15075" y="59690"/>
                  </a:lnTo>
                  <a:lnTo>
                    <a:pt x="1815075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3754747" y="207480"/>
            <a:ext cx="10778506" cy="3071874"/>
          </a:xfrm>
          <a:custGeom>
            <a:avLst/>
            <a:gdLst/>
            <a:ahLst/>
            <a:cxnLst/>
            <a:rect r="r" b="b" t="t" l="l"/>
            <a:pathLst>
              <a:path h="3071874" w="10778506">
                <a:moveTo>
                  <a:pt x="0" y="0"/>
                </a:moveTo>
                <a:lnTo>
                  <a:pt x="10778506" y="0"/>
                </a:lnTo>
                <a:lnTo>
                  <a:pt x="10778506" y="3071875"/>
                </a:lnTo>
                <a:lnTo>
                  <a:pt x="0" y="30718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754747" y="3279355"/>
            <a:ext cx="11301259" cy="5763642"/>
          </a:xfrm>
          <a:custGeom>
            <a:avLst/>
            <a:gdLst/>
            <a:ahLst/>
            <a:cxnLst/>
            <a:rect r="r" b="b" t="t" l="l"/>
            <a:pathLst>
              <a:path h="5763642" w="11301259">
                <a:moveTo>
                  <a:pt x="0" y="0"/>
                </a:moveTo>
                <a:lnTo>
                  <a:pt x="11301259" y="0"/>
                </a:lnTo>
                <a:lnTo>
                  <a:pt x="11301259" y="5763642"/>
                </a:lnTo>
                <a:lnTo>
                  <a:pt x="0" y="57636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700000">
            <a:off x="-2562021" y="9588944"/>
            <a:ext cx="4906065" cy="4805151"/>
            <a:chOff x="0" y="0"/>
            <a:chExt cx="1913890" cy="1874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874523"/>
            </a:xfrm>
            <a:custGeom>
              <a:avLst/>
              <a:gdLst/>
              <a:ahLst/>
              <a:cxnLst/>
              <a:rect r="r" b="b" t="t" l="l"/>
              <a:pathLst>
                <a:path h="1874523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874523"/>
                  </a:lnTo>
                  <a:lnTo>
                    <a:pt x="0" y="1874523"/>
                  </a:lnTo>
                  <a:close/>
                </a:path>
              </a:pathLst>
            </a:custGeom>
            <a:solidFill>
              <a:srgbClr val="000000">
                <a:alpha val="29804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8100000">
            <a:off x="-2247230" y="9799836"/>
            <a:ext cx="4286676" cy="4373173"/>
            <a:chOff x="0" y="0"/>
            <a:chExt cx="1876035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76035" cy="1913890"/>
            </a:xfrm>
            <a:custGeom>
              <a:avLst/>
              <a:gdLst/>
              <a:ahLst/>
              <a:cxnLst/>
              <a:rect r="r" b="b" t="t" l="l"/>
              <a:pathLst>
                <a:path h="1913890" w="1876035">
                  <a:moveTo>
                    <a:pt x="0" y="0"/>
                  </a:moveTo>
                  <a:lnTo>
                    <a:pt x="0" y="1913890"/>
                  </a:lnTo>
                  <a:lnTo>
                    <a:pt x="1876035" y="1913890"/>
                  </a:lnTo>
                  <a:lnTo>
                    <a:pt x="1876035" y="0"/>
                  </a:lnTo>
                  <a:lnTo>
                    <a:pt x="0" y="0"/>
                  </a:lnTo>
                  <a:close/>
                  <a:moveTo>
                    <a:pt x="1815075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15075" y="59690"/>
                  </a:lnTo>
                  <a:lnTo>
                    <a:pt x="1815075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2773750" y="787598"/>
            <a:ext cx="13224749" cy="8711803"/>
          </a:xfrm>
          <a:custGeom>
            <a:avLst/>
            <a:gdLst/>
            <a:ahLst/>
            <a:cxnLst/>
            <a:rect r="r" b="b" t="t" l="l"/>
            <a:pathLst>
              <a:path h="8711803" w="13224749">
                <a:moveTo>
                  <a:pt x="0" y="0"/>
                </a:moveTo>
                <a:lnTo>
                  <a:pt x="13224749" y="0"/>
                </a:lnTo>
                <a:lnTo>
                  <a:pt x="13224749" y="8711804"/>
                </a:lnTo>
                <a:lnTo>
                  <a:pt x="0" y="87118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38441" y="4058543"/>
            <a:ext cx="6286896" cy="2169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b="true" sz="7200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Our </a:t>
            </a:r>
            <a:r>
              <a:rPr lang="en-US" b="true" sz="7200">
                <a:solidFill>
                  <a:srgbClr val="DD211D"/>
                </a:solidFill>
                <a:latin typeface="Poppins Bold"/>
                <a:ea typeface="Poppins Bold"/>
                <a:cs typeface="Poppins Bold"/>
                <a:sym typeface="Poppins Bold"/>
              </a:rPr>
              <a:t>Agenda</a:t>
            </a:r>
            <a:r>
              <a:rPr lang="en-US" b="true" sz="7200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 for Today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947372" y="3420082"/>
            <a:ext cx="5953074" cy="3468545"/>
            <a:chOff x="0" y="0"/>
            <a:chExt cx="7937432" cy="462472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4" y="-66675"/>
              <a:ext cx="7937428" cy="6615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true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List of key concepts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026716"/>
              <a:ext cx="7937428" cy="35980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24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- what is DATA SPLITTING ?</a:t>
              </a:r>
            </a:p>
            <a:p>
              <a:pPr algn="l">
                <a:lnSpc>
                  <a:spcPts val="3600"/>
                </a:lnSpc>
              </a:pPr>
              <a:r>
                <a:rPr lang="en-US" sz="24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-Analogy</a:t>
              </a:r>
            </a:p>
            <a:p>
              <a:pPr algn="l">
                <a:lnSpc>
                  <a:spcPts val="3600"/>
                </a:lnSpc>
              </a:pPr>
              <a:r>
                <a:rPr lang="en-US" sz="24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- Why We Need Data Splitting?</a:t>
              </a:r>
            </a:p>
            <a:p>
              <a:pPr algn="l">
                <a:lnSpc>
                  <a:spcPts val="3600"/>
                </a:lnSpc>
              </a:pPr>
              <a:r>
                <a:rPr lang="en-US" sz="24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- Ways to Partition Data</a:t>
              </a:r>
            </a:p>
            <a:p>
              <a:pPr algn="l">
                <a:lnSpc>
                  <a:spcPts val="3600"/>
                </a:lnSpc>
              </a:pPr>
              <a:r>
                <a:rPr lang="en-US" sz="24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.-Applications</a:t>
              </a:r>
            </a:p>
            <a:p>
              <a:pPr algn="l">
                <a:lnSpc>
                  <a:spcPts val="3600"/>
                </a:lnSpc>
              </a:pPr>
              <a:r>
                <a:rPr lang="en-US" sz="24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-implementation in python: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01566" y="0"/>
            <a:ext cx="142711" cy="10287000"/>
            <a:chOff x="0" y="0"/>
            <a:chExt cx="190282" cy="13716000"/>
          </a:xfrm>
        </p:grpSpPr>
        <p:sp>
          <p:nvSpPr>
            <p:cNvPr name="AutoShape 7" id="7"/>
            <p:cNvSpPr/>
            <p:nvPr/>
          </p:nvSpPr>
          <p:spPr>
            <a:xfrm rot="0"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</p:sp>
        <p:sp>
          <p:nvSpPr>
            <p:cNvPr name="AutoShape 8" id="8"/>
            <p:cNvSpPr/>
            <p:nvPr/>
          </p:nvSpPr>
          <p:spPr>
            <a:xfrm rot="0"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10" id="10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11" id="11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1566" y="0"/>
            <a:ext cx="142711" cy="10287000"/>
            <a:chOff x="0" y="0"/>
            <a:chExt cx="190282" cy="13716000"/>
          </a:xfrm>
        </p:grpSpPr>
        <p:sp>
          <p:nvSpPr>
            <p:cNvPr name="AutoShape 3" id="3"/>
            <p:cNvSpPr/>
            <p:nvPr/>
          </p:nvSpPr>
          <p:spPr>
            <a:xfrm rot="0"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</p:sp>
        <p:sp>
          <p:nvSpPr>
            <p:cNvPr name="AutoShape 4" id="4"/>
            <p:cNvSpPr/>
            <p:nvPr/>
          </p:nvSpPr>
          <p:spPr>
            <a:xfrm rot="0"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7" id="7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sp>
        <p:nvSpPr>
          <p:cNvPr name="Freeform 9" id="9"/>
          <p:cNvSpPr/>
          <p:nvPr/>
        </p:nvSpPr>
        <p:spPr>
          <a:xfrm flipH="false" flipV="false" rot="0">
            <a:off x="1560512" y="1832668"/>
            <a:ext cx="6286773" cy="6621663"/>
          </a:xfrm>
          <a:custGeom>
            <a:avLst/>
            <a:gdLst/>
            <a:ahLst/>
            <a:cxnLst/>
            <a:rect r="r" b="b" t="t" l="l"/>
            <a:pathLst>
              <a:path h="6621663" w="6286773">
                <a:moveTo>
                  <a:pt x="0" y="0"/>
                </a:moveTo>
                <a:lnTo>
                  <a:pt x="6286773" y="0"/>
                </a:lnTo>
                <a:lnTo>
                  <a:pt x="6286773" y="6621664"/>
                </a:lnTo>
                <a:lnTo>
                  <a:pt x="0" y="66216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259" t="0" r="-29829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8863519" y="2491607"/>
            <a:ext cx="8797060" cy="5303786"/>
            <a:chOff x="0" y="0"/>
            <a:chExt cx="11729414" cy="7071714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10" y="0"/>
              <a:ext cx="11729404" cy="2921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b="true" sz="720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What is </a:t>
              </a:r>
            </a:p>
            <a:p>
              <a:pPr algn="l">
                <a:lnSpc>
                  <a:spcPts val="8640"/>
                </a:lnSpc>
              </a:pPr>
              <a:r>
                <a:rPr lang="en-US" b="true" sz="7200">
                  <a:solidFill>
                    <a:srgbClr val="DD211D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DATA SPLITTING?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3360228"/>
              <a:ext cx="9595370" cy="6616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4642641"/>
              <a:ext cx="9595370" cy="24290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49"/>
                </a:lnSpc>
              </a:pPr>
              <a:r>
                <a:rPr lang="en-US" sz="2499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Data splitting is the process of dividing your collected dataset into distinct subsets for the specific purposes of training, validating, and testing a machine learning model.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0"/>
            <a:ext cx="7507058" cy="10287000"/>
          </a:xfrm>
          <a:custGeom>
            <a:avLst/>
            <a:gdLst/>
            <a:ahLst/>
            <a:cxnLst/>
            <a:rect r="r" b="b" t="t" l="l"/>
            <a:pathLst>
              <a:path h="10287000" w="7507058">
                <a:moveTo>
                  <a:pt x="0" y="0"/>
                </a:moveTo>
                <a:lnTo>
                  <a:pt x="7507058" y="0"/>
                </a:lnTo>
                <a:lnTo>
                  <a:pt x="750705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693" t="0" r="-38693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019685" y="1960050"/>
            <a:ext cx="6953646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true">
                <a:solidFill>
                  <a:srgbClr val="DD211D"/>
                </a:solidFill>
                <a:latin typeface="Poppins Bold"/>
                <a:ea typeface="Poppins Bold"/>
                <a:cs typeface="Poppins Bold"/>
                <a:sym typeface="Poppins Bold"/>
              </a:rPr>
              <a:t>Analogy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341807" y="3829431"/>
            <a:ext cx="8309402" cy="5891902"/>
            <a:chOff x="0" y="0"/>
            <a:chExt cx="11079203" cy="785586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57150"/>
              <a:ext cx="11079203" cy="6229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20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422834"/>
              <a:ext cx="11079203" cy="6229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20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82590"/>
              <a:ext cx="11079203" cy="47191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99"/>
                </a:lnSpc>
              </a:pPr>
              <a:r>
                <a:rPr lang="en-US" sz="2399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·</a:t>
              </a:r>
              <a:r>
                <a:rPr lang="en-US" sz="2399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The textbook</a:t>
              </a:r>
              <a:r>
                <a:rPr lang="en-US" sz="2399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is your training set (you learn from it).</a:t>
              </a:r>
            </a:p>
            <a:p>
              <a:pPr algn="l">
                <a:lnSpc>
                  <a:spcPts val="3599"/>
                </a:lnSpc>
              </a:pPr>
            </a:p>
            <a:p>
              <a:pPr algn="l">
                <a:lnSpc>
                  <a:spcPts val="3599"/>
                </a:lnSpc>
              </a:pPr>
              <a:r>
                <a:rPr lang="en-US" sz="2399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·</a:t>
              </a:r>
              <a:r>
                <a:rPr lang="en-US" sz="2399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The practice problems</a:t>
              </a:r>
              <a:r>
                <a:rPr lang="en-US" sz="2399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are your validation set (you test your understanding as you learn).</a:t>
              </a:r>
            </a:p>
            <a:p>
              <a:pPr algn="l">
                <a:lnSpc>
                  <a:spcPts val="3599"/>
                </a:lnSpc>
              </a:pPr>
            </a:p>
            <a:p>
              <a:pPr algn="l">
                <a:lnSpc>
                  <a:spcPts val="3599"/>
                </a:lnSpc>
              </a:pPr>
              <a:r>
                <a:rPr lang="en-US" sz="2399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·</a:t>
              </a:r>
              <a:r>
                <a:rPr lang="en-US" sz="2399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The final exam</a:t>
              </a:r>
              <a:r>
                <a:rPr lang="en-US" sz="2399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itself is the test set (the ultimate, unbiased test of your knowledge). </a:t>
              </a:r>
            </a:p>
            <a:p>
              <a:pPr algn="l">
                <a:lnSpc>
                  <a:spcPts val="3599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7372099"/>
              <a:ext cx="11079203" cy="4837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5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01566" y="0"/>
            <a:ext cx="142711" cy="10287000"/>
            <a:chOff x="0" y="0"/>
            <a:chExt cx="190282" cy="13716000"/>
          </a:xfrm>
        </p:grpSpPr>
        <p:sp>
          <p:nvSpPr>
            <p:cNvPr name="AutoShape 10" id="10"/>
            <p:cNvSpPr/>
            <p:nvPr/>
          </p:nvSpPr>
          <p:spPr>
            <a:xfrm rot="0"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</p:sp>
        <p:sp>
          <p:nvSpPr>
            <p:cNvPr name="AutoShape 11" id="11"/>
            <p:cNvSpPr/>
            <p:nvPr/>
          </p:nvSpPr>
          <p:spPr>
            <a:xfrm rot="0"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703" r="0" b="-18703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0" y="0"/>
            <a:ext cx="1028700" cy="10287000"/>
          </a:xfrm>
          <a:prstGeom prst="rect">
            <a:avLst/>
          </a:prstGeom>
          <a:solidFill>
            <a:srgbClr val="FDFCFC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3440027" y="2770460"/>
            <a:ext cx="12467303" cy="4746079"/>
            <a:chOff x="0" y="0"/>
            <a:chExt cx="16623071" cy="632810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47625"/>
              <a:ext cx="16623071" cy="48822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80"/>
                </a:lnSpc>
              </a:pPr>
              <a:r>
                <a:rPr lang="en-US" sz="5599" i="true" spc="55">
                  <a:solidFill>
                    <a:srgbClr val="FDFCFC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“Hiding within those mounds of data is knowledge that could change the life of a patient, or change the world.”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3110430" y="5705125"/>
              <a:ext cx="10402210" cy="6229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401566" y="0"/>
            <a:ext cx="142711" cy="10287000"/>
            <a:chOff x="0" y="0"/>
            <a:chExt cx="190282" cy="13716000"/>
          </a:xfrm>
        </p:grpSpPr>
        <p:sp>
          <p:nvSpPr>
            <p:cNvPr name="AutoShape 8" id="8"/>
            <p:cNvSpPr/>
            <p:nvPr/>
          </p:nvSpPr>
          <p:spPr>
            <a:xfrm rot="0"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</p:sp>
        <p:sp>
          <p:nvSpPr>
            <p:cNvPr name="AutoShape 9" id="9"/>
            <p:cNvSpPr/>
            <p:nvPr/>
          </p:nvSpPr>
          <p:spPr>
            <a:xfrm rot="0"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640956" y="554710"/>
            <a:ext cx="11443581" cy="900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600" spc="56">
                <a:solidFill>
                  <a:srgbClr val="DD211D"/>
                </a:solidFill>
                <a:latin typeface="Poppins Bold"/>
                <a:ea typeface="Poppins Bold"/>
                <a:cs typeface="Poppins Bold"/>
                <a:sym typeface="Poppins Bold"/>
              </a:rPr>
              <a:t>Why</a:t>
            </a:r>
            <a:r>
              <a:rPr lang="en-US" sz="5600" spc="56">
                <a:solidFill>
                  <a:srgbClr val="DD211D"/>
                </a:solidFill>
                <a:latin typeface="Poppins Bold"/>
                <a:ea typeface="Poppins Bold"/>
                <a:cs typeface="Poppins Bold"/>
                <a:sym typeface="Poppins Bold"/>
              </a:rPr>
              <a:t> We Need</a:t>
            </a:r>
            <a:r>
              <a:rPr lang="en-US" sz="5600" spc="56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 Data Splitting?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401566" y="0"/>
            <a:ext cx="142711" cy="10287000"/>
            <a:chOff x="0" y="0"/>
            <a:chExt cx="190282" cy="13716000"/>
          </a:xfrm>
        </p:grpSpPr>
        <p:sp>
          <p:nvSpPr>
            <p:cNvPr name="AutoShape 4" id="4"/>
            <p:cNvSpPr/>
            <p:nvPr/>
          </p:nvSpPr>
          <p:spPr>
            <a:xfrm rot="0"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</p:sp>
        <p:sp>
          <p:nvSpPr>
            <p:cNvPr name="AutoShape 5" id="5"/>
            <p:cNvSpPr/>
            <p:nvPr/>
          </p:nvSpPr>
          <p:spPr>
            <a:xfrm rot="0"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835067" y="2186610"/>
            <a:ext cx="3611779" cy="3535860"/>
            <a:chOff x="0" y="0"/>
            <a:chExt cx="18451645" cy="180637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451644" cy="18063798"/>
            </a:xfrm>
            <a:custGeom>
              <a:avLst/>
              <a:gdLst/>
              <a:ahLst/>
              <a:cxnLst/>
              <a:rect r="r" b="b" t="t" l="l"/>
              <a:pathLst>
                <a:path h="18063798" w="18451644">
                  <a:moveTo>
                    <a:pt x="0" y="0"/>
                  </a:moveTo>
                  <a:lnTo>
                    <a:pt x="0" y="18063798"/>
                  </a:lnTo>
                  <a:lnTo>
                    <a:pt x="18451644" y="18063798"/>
                  </a:lnTo>
                  <a:lnTo>
                    <a:pt x="18451644" y="0"/>
                  </a:lnTo>
                  <a:lnTo>
                    <a:pt x="0" y="0"/>
                  </a:lnTo>
                  <a:close/>
                  <a:moveTo>
                    <a:pt x="18390685" y="18002838"/>
                  </a:moveTo>
                  <a:lnTo>
                    <a:pt x="59690" y="18002838"/>
                  </a:lnTo>
                  <a:lnTo>
                    <a:pt x="59690" y="59690"/>
                  </a:lnTo>
                  <a:lnTo>
                    <a:pt x="18390685" y="59690"/>
                  </a:lnTo>
                  <a:lnTo>
                    <a:pt x="18390685" y="18002838"/>
                  </a:lnTo>
                  <a:close/>
                </a:path>
              </a:pathLst>
            </a:custGeom>
            <a:solidFill>
              <a:srgbClr val="141414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6351193" y="3954540"/>
            <a:ext cx="485578" cy="431625"/>
            <a:chOff x="0" y="0"/>
            <a:chExt cx="647437" cy="575500"/>
          </a:xfrm>
        </p:grpSpPr>
        <p:sp>
          <p:nvSpPr>
            <p:cNvPr name="AutoShape 9" id="9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10" id="10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grpSp>
        <p:nvGrpSpPr>
          <p:cNvPr name="Group 12" id="12"/>
          <p:cNvGrpSpPr/>
          <p:nvPr/>
        </p:nvGrpSpPr>
        <p:grpSpPr>
          <a:xfrm rot="0">
            <a:off x="12467322" y="4397182"/>
            <a:ext cx="485578" cy="431625"/>
            <a:chOff x="0" y="0"/>
            <a:chExt cx="647437" cy="575500"/>
          </a:xfrm>
        </p:grpSpPr>
        <p:sp>
          <p:nvSpPr>
            <p:cNvPr name="AutoShape 13" id="13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14" id="14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grpSp>
        <p:nvGrpSpPr>
          <p:cNvPr name="Group 16" id="16"/>
          <p:cNvGrpSpPr/>
          <p:nvPr/>
        </p:nvGrpSpPr>
        <p:grpSpPr>
          <a:xfrm rot="0">
            <a:off x="2045136" y="3318208"/>
            <a:ext cx="3191640" cy="1101167"/>
            <a:chOff x="0" y="0"/>
            <a:chExt cx="4255520" cy="1468222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76200"/>
              <a:ext cx="4255520" cy="7278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14"/>
                </a:lnSpc>
              </a:pPr>
              <a:r>
                <a:rPr lang="en-US" sz="3224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Tr</a:t>
              </a:r>
              <a:r>
                <a:rPr lang="en-US" sz="3224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aining Set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918359"/>
              <a:ext cx="4255520" cy="5498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27"/>
                </a:lnSpc>
              </a:pPr>
              <a:r>
                <a:rPr lang="en-US" sz="2418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Model Learn Pattern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741118" y="2300077"/>
            <a:ext cx="3611779" cy="3308927"/>
            <a:chOff x="0" y="0"/>
            <a:chExt cx="18451645" cy="1690445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8451644" cy="16904452"/>
            </a:xfrm>
            <a:custGeom>
              <a:avLst/>
              <a:gdLst/>
              <a:ahLst/>
              <a:cxnLst/>
              <a:rect r="r" b="b" t="t" l="l"/>
              <a:pathLst>
                <a:path h="16904452" w="18451644">
                  <a:moveTo>
                    <a:pt x="0" y="0"/>
                  </a:moveTo>
                  <a:lnTo>
                    <a:pt x="0" y="16904452"/>
                  </a:lnTo>
                  <a:lnTo>
                    <a:pt x="18451644" y="16904452"/>
                  </a:lnTo>
                  <a:lnTo>
                    <a:pt x="18451644" y="0"/>
                  </a:lnTo>
                  <a:lnTo>
                    <a:pt x="0" y="0"/>
                  </a:lnTo>
                  <a:close/>
                  <a:moveTo>
                    <a:pt x="18390685" y="16843493"/>
                  </a:moveTo>
                  <a:lnTo>
                    <a:pt x="59690" y="16843493"/>
                  </a:lnTo>
                  <a:lnTo>
                    <a:pt x="59690" y="59690"/>
                  </a:lnTo>
                  <a:lnTo>
                    <a:pt x="18390685" y="59690"/>
                  </a:lnTo>
                  <a:lnTo>
                    <a:pt x="18390685" y="16843493"/>
                  </a:lnTo>
                  <a:close/>
                </a:path>
              </a:pathLst>
            </a:custGeom>
            <a:solidFill>
              <a:srgbClr val="141414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8161265" y="3215001"/>
            <a:ext cx="2771501" cy="1344706"/>
            <a:chOff x="0" y="0"/>
            <a:chExt cx="3695335" cy="1792941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-57150"/>
              <a:ext cx="3695335" cy="6229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Val</a:t>
              </a:r>
              <a:r>
                <a:rPr lang="en-US" sz="2800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idation Set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806488"/>
              <a:ext cx="3695335" cy="9864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Select the Model and tuning it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3647521" y="2201314"/>
            <a:ext cx="3611779" cy="3598220"/>
            <a:chOff x="0" y="0"/>
            <a:chExt cx="18451645" cy="1838237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8451644" cy="18382376"/>
            </a:xfrm>
            <a:custGeom>
              <a:avLst/>
              <a:gdLst/>
              <a:ahLst/>
              <a:cxnLst/>
              <a:rect r="r" b="b" t="t" l="l"/>
              <a:pathLst>
                <a:path h="18382376" w="18451644">
                  <a:moveTo>
                    <a:pt x="0" y="0"/>
                  </a:moveTo>
                  <a:lnTo>
                    <a:pt x="0" y="18382376"/>
                  </a:lnTo>
                  <a:lnTo>
                    <a:pt x="18451644" y="18382376"/>
                  </a:lnTo>
                  <a:lnTo>
                    <a:pt x="18451644" y="0"/>
                  </a:lnTo>
                  <a:lnTo>
                    <a:pt x="0" y="0"/>
                  </a:lnTo>
                  <a:close/>
                  <a:moveTo>
                    <a:pt x="18390685" y="18321415"/>
                  </a:moveTo>
                  <a:lnTo>
                    <a:pt x="59690" y="18321415"/>
                  </a:lnTo>
                  <a:lnTo>
                    <a:pt x="59690" y="59690"/>
                  </a:lnTo>
                  <a:lnTo>
                    <a:pt x="18390685" y="59690"/>
                  </a:lnTo>
                  <a:lnTo>
                    <a:pt x="18390685" y="18321415"/>
                  </a:lnTo>
                  <a:close/>
                </a:path>
              </a:pathLst>
            </a:custGeom>
            <a:solidFill>
              <a:srgbClr val="141414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4248300" y="3318208"/>
            <a:ext cx="2771501" cy="1344706"/>
            <a:chOff x="0" y="0"/>
            <a:chExt cx="3695335" cy="1792941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-57150"/>
              <a:ext cx="3695335" cy="6229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</a:t>
              </a:r>
              <a:r>
                <a:rPr lang="en-US" sz="2800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esting Set 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806488"/>
              <a:ext cx="3695335" cy="9864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U</a:t>
              </a:r>
              <a:r>
                <a:rPr lang="en-US" sz="21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nbiased Ultimate evaluation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5400000">
            <a:off x="9128065" y="5846084"/>
            <a:ext cx="837901" cy="744801"/>
            <a:chOff x="0" y="0"/>
            <a:chExt cx="1117202" cy="993068"/>
          </a:xfrm>
        </p:grpSpPr>
        <p:sp>
          <p:nvSpPr>
            <p:cNvPr name="AutoShape 30" id="30"/>
            <p:cNvSpPr/>
            <p:nvPr/>
          </p:nvSpPr>
          <p:spPr>
            <a:xfrm rot="0">
              <a:off x="0" y="0"/>
              <a:ext cx="1117202" cy="993068"/>
            </a:xfrm>
            <a:prstGeom prst="rect">
              <a:avLst/>
            </a:prstGeom>
            <a:solidFill>
              <a:srgbClr val="4D7567"/>
            </a:solidFill>
          </p:spPr>
        </p:sp>
        <p:grpSp>
          <p:nvGrpSpPr>
            <p:cNvPr name="Group 31" id="31"/>
            <p:cNvGrpSpPr/>
            <p:nvPr/>
          </p:nvGrpSpPr>
          <p:grpSpPr>
            <a:xfrm rot="0">
              <a:off x="0" y="296784"/>
              <a:ext cx="892731" cy="399499"/>
              <a:chOff x="0" y="0"/>
              <a:chExt cx="959235" cy="42926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grpSp>
        <p:nvGrpSpPr>
          <p:cNvPr name="Group 33" id="33"/>
          <p:cNvGrpSpPr/>
          <p:nvPr/>
        </p:nvGrpSpPr>
        <p:grpSpPr>
          <a:xfrm rot="0">
            <a:off x="7890378" y="6827935"/>
            <a:ext cx="3313259" cy="2935472"/>
            <a:chOff x="0" y="0"/>
            <a:chExt cx="21131132" cy="187217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1131132" cy="18721699"/>
            </a:xfrm>
            <a:custGeom>
              <a:avLst/>
              <a:gdLst/>
              <a:ahLst/>
              <a:cxnLst/>
              <a:rect r="r" b="b" t="t" l="l"/>
              <a:pathLst>
                <a:path h="18721699" w="21131132">
                  <a:moveTo>
                    <a:pt x="0" y="0"/>
                  </a:moveTo>
                  <a:lnTo>
                    <a:pt x="0" y="18721699"/>
                  </a:lnTo>
                  <a:lnTo>
                    <a:pt x="21131132" y="18721699"/>
                  </a:lnTo>
                  <a:lnTo>
                    <a:pt x="21131132" y="0"/>
                  </a:lnTo>
                  <a:lnTo>
                    <a:pt x="0" y="0"/>
                  </a:lnTo>
                  <a:close/>
                  <a:moveTo>
                    <a:pt x="21070171" y="18660740"/>
                  </a:moveTo>
                  <a:lnTo>
                    <a:pt x="59690" y="18660740"/>
                  </a:lnTo>
                  <a:lnTo>
                    <a:pt x="59690" y="59690"/>
                  </a:lnTo>
                  <a:lnTo>
                    <a:pt x="21070171" y="59690"/>
                  </a:lnTo>
                  <a:lnTo>
                    <a:pt x="21070171" y="18660740"/>
                  </a:lnTo>
                  <a:close/>
                </a:path>
              </a:pathLst>
            </a:custGeom>
            <a:solidFill>
              <a:srgbClr val="141414"/>
            </a:solidFill>
          </p:spPr>
        </p:sp>
      </p:grpSp>
      <p:grpSp>
        <p:nvGrpSpPr>
          <p:cNvPr name="Group 35" id="35"/>
          <p:cNvGrpSpPr/>
          <p:nvPr/>
        </p:nvGrpSpPr>
        <p:grpSpPr>
          <a:xfrm rot="8100000">
            <a:off x="12291160" y="6381409"/>
            <a:ext cx="837901" cy="744801"/>
            <a:chOff x="0" y="0"/>
            <a:chExt cx="1117202" cy="993068"/>
          </a:xfrm>
        </p:grpSpPr>
        <p:sp>
          <p:nvSpPr>
            <p:cNvPr name="AutoShape 36" id="36"/>
            <p:cNvSpPr/>
            <p:nvPr/>
          </p:nvSpPr>
          <p:spPr>
            <a:xfrm rot="0">
              <a:off x="0" y="0"/>
              <a:ext cx="1117202" cy="993068"/>
            </a:xfrm>
            <a:prstGeom prst="rect">
              <a:avLst/>
            </a:prstGeom>
            <a:solidFill>
              <a:srgbClr val="4D7567"/>
            </a:solidFill>
          </p:spPr>
        </p:sp>
        <p:grpSp>
          <p:nvGrpSpPr>
            <p:cNvPr name="Group 37" id="37"/>
            <p:cNvGrpSpPr/>
            <p:nvPr/>
          </p:nvGrpSpPr>
          <p:grpSpPr>
            <a:xfrm rot="0">
              <a:off x="0" y="296784"/>
              <a:ext cx="892731" cy="399499"/>
              <a:chOff x="0" y="0"/>
              <a:chExt cx="959235" cy="429260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grpSp>
        <p:nvGrpSpPr>
          <p:cNvPr name="Group 39" id="39"/>
          <p:cNvGrpSpPr/>
          <p:nvPr/>
        </p:nvGrpSpPr>
        <p:grpSpPr>
          <a:xfrm rot="3638262">
            <a:off x="5887835" y="6265035"/>
            <a:ext cx="837901" cy="744801"/>
            <a:chOff x="0" y="0"/>
            <a:chExt cx="1117202" cy="993068"/>
          </a:xfrm>
        </p:grpSpPr>
        <p:sp>
          <p:nvSpPr>
            <p:cNvPr name="AutoShape 40" id="40"/>
            <p:cNvSpPr/>
            <p:nvPr/>
          </p:nvSpPr>
          <p:spPr>
            <a:xfrm rot="0">
              <a:off x="0" y="0"/>
              <a:ext cx="1117202" cy="993068"/>
            </a:xfrm>
            <a:prstGeom prst="rect">
              <a:avLst/>
            </a:prstGeom>
            <a:solidFill>
              <a:srgbClr val="4D7567"/>
            </a:solidFill>
          </p:spPr>
        </p:sp>
        <p:grpSp>
          <p:nvGrpSpPr>
            <p:cNvPr name="Group 41" id="41"/>
            <p:cNvGrpSpPr/>
            <p:nvPr/>
          </p:nvGrpSpPr>
          <p:grpSpPr>
            <a:xfrm rot="0">
              <a:off x="0" y="296784"/>
              <a:ext cx="892731" cy="399499"/>
              <a:chOff x="0" y="0"/>
              <a:chExt cx="959235" cy="429260"/>
            </a:xfrm>
          </p:grpSpPr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grpSp>
        <p:nvGrpSpPr>
          <p:cNvPr name="Group 43" id="43"/>
          <p:cNvGrpSpPr/>
          <p:nvPr/>
        </p:nvGrpSpPr>
        <p:grpSpPr>
          <a:xfrm rot="0">
            <a:off x="8025825" y="7463835"/>
            <a:ext cx="3042380" cy="1344706"/>
            <a:chOff x="0" y="0"/>
            <a:chExt cx="4056507" cy="1792941"/>
          </a:xfrm>
        </p:grpSpPr>
        <p:sp>
          <p:nvSpPr>
            <p:cNvPr name="TextBox 44" id="44"/>
            <p:cNvSpPr txBox="true"/>
            <p:nvPr/>
          </p:nvSpPr>
          <p:spPr>
            <a:xfrm rot="0">
              <a:off x="0" y="-57150"/>
              <a:ext cx="4056507" cy="6229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No D</a:t>
              </a:r>
              <a:r>
                <a:rPr lang="en-US" sz="2800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ata Leakage</a:t>
              </a:r>
            </a:p>
          </p:txBody>
        </p:sp>
        <p:sp>
          <p:nvSpPr>
            <p:cNvPr name="TextBox 45" id="45"/>
            <p:cNvSpPr txBox="true"/>
            <p:nvPr/>
          </p:nvSpPr>
          <p:spPr>
            <a:xfrm rot="0">
              <a:off x="0" y="806488"/>
              <a:ext cx="4056507" cy="9864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50"/>
                </a:lnSpc>
              </a:pPr>
              <a:r>
                <a:rPr lang="en-US" sz="21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Prevent test data leakage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1566" y="0"/>
            <a:ext cx="142711" cy="10287000"/>
            <a:chOff x="0" y="0"/>
            <a:chExt cx="190282" cy="13716000"/>
          </a:xfrm>
        </p:grpSpPr>
        <p:sp>
          <p:nvSpPr>
            <p:cNvPr name="AutoShape 3" id="3"/>
            <p:cNvSpPr/>
            <p:nvPr/>
          </p:nvSpPr>
          <p:spPr>
            <a:xfrm rot="0"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</p:sp>
        <p:sp>
          <p:nvSpPr>
            <p:cNvPr name="AutoShape 4" id="4"/>
            <p:cNvSpPr/>
            <p:nvPr/>
          </p:nvSpPr>
          <p:spPr>
            <a:xfrm rot="0"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</p:sp>
      </p:grpSp>
      <p:graphicFrame>
        <p:nvGraphicFramePr>
          <p:cNvPr name="Object 5" id="5"/>
          <p:cNvGraphicFramePr/>
          <p:nvPr/>
        </p:nvGraphicFramePr>
        <p:xfrm>
          <a:off x="1830699" y="2323783"/>
          <a:ext cx="7586157" cy="4274588"/>
        </p:xfrm>
        <a:graphic>
          <a:graphicData uri="http://schemas.openxmlformats.org/presentationml/2006/ole">
            <p:oleObj imgW="9105900" imgH="5791200" r:id="rId3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1028700" y="550168"/>
            <a:ext cx="9620460" cy="1773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28"/>
              </a:lnSpc>
            </a:pPr>
            <a:r>
              <a:rPr lang="en-US" sz="5857" b="true">
                <a:solidFill>
                  <a:srgbClr val="DD211D"/>
                </a:solidFill>
                <a:latin typeface="Poppins Bold"/>
                <a:ea typeface="Poppins Bold"/>
                <a:cs typeface="Poppins Bold"/>
                <a:sym typeface="Poppins Bold"/>
              </a:rPr>
              <a:t>Ways to P</a:t>
            </a:r>
            <a:r>
              <a:rPr lang="en-US" b="true" sz="5857">
                <a:solidFill>
                  <a:srgbClr val="DD211D"/>
                </a:solidFill>
                <a:latin typeface="Poppins Bold"/>
                <a:ea typeface="Poppins Bold"/>
                <a:cs typeface="Poppins Bold"/>
                <a:sym typeface="Poppins Bold"/>
              </a:rPr>
              <a:t>artition Data</a:t>
            </a:r>
          </a:p>
          <a:p>
            <a:pPr algn="l">
              <a:lnSpc>
                <a:spcPts val="7028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08228" y="-1069453"/>
            <a:ext cx="11171400" cy="10611294"/>
            <a:chOff x="0" y="0"/>
            <a:chExt cx="14895200" cy="1414839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520926" y="4300873"/>
              <a:ext cx="10956582" cy="12836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H</a:t>
              </a:r>
              <a:r>
                <a:rPr lang="en-US" sz="2799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ealthcare</a:t>
              </a:r>
            </a:p>
            <a:p>
              <a:pPr algn="l">
                <a:lnSpc>
                  <a:spcPts val="391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1520926" y="5771836"/>
              <a:ext cx="10956582" cy="10726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00"/>
                </a:lnSpc>
              </a:pPr>
              <a:r>
                <a:rPr lang="en-US" sz="220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Predicting patient readmission; test set shows if model is reliable for clinical use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1520926" y="7654154"/>
              <a:ext cx="10956582" cy="6229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Automot</a:t>
              </a:r>
              <a:r>
                <a:rPr lang="en-US" sz="2799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ive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520926" y="8473985"/>
              <a:ext cx="10956582" cy="20224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49"/>
                </a:lnSpc>
              </a:pPr>
              <a:r>
                <a:rPr lang="en-US" sz="2099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</a:t>
              </a:r>
              <a:r>
                <a:rPr lang="en-US" sz="2099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raining a self-driving car's vision system. The test set contains never-before-seen road scenarios to rigorously evaluate safety.</a:t>
              </a:r>
            </a:p>
            <a:p>
              <a:pPr algn="l">
                <a:lnSpc>
                  <a:spcPts val="3149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520926" y="11306125"/>
              <a:ext cx="10956582" cy="6229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E-Comm</a:t>
              </a:r>
              <a:r>
                <a:rPr lang="en-US" sz="2799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erce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520926" y="12125956"/>
              <a:ext cx="10956582" cy="20224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49"/>
                </a:lnSpc>
              </a:pPr>
              <a:r>
                <a:rPr lang="en-US" sz="2099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</a:t>
              </a:r>
              <a:r>
                <a:rPr lang="en-US" sz="2099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reating a recommendation engine. Splitting user interaction data chronologically to test if the model can accurately predict future purchases.</a:t>
              </a:r>
            </a:p>
            <a:p>
              <a:pPr algn="l">
                <a:lnSpc>
                  <a:spcPts val="3149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0"/>
              <a:ext cx="14895200" cy="28930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640"/>
                </a:lnSpc>
              </a:pPr>
            </a:p>
            <a:p>
              <a:pPr algn="l">
                <a:lnSpc>
                  <a:spcPts val="864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401566" y="0"/>
            <a:ext cx="142711" cy="10287000"/>
            <a:chOff x="0" y="0"/>
            <a:chExt cx="190282" cy="13716000"/>
          </a:xfrm>
        </p:grpSpPr>
        <p:sp>
          <p:nvSpPr>
            <p:cNvPr name="AutoShape 11" id="11"/>
            <p:cNvSpPr/>
            <p:nvPr/>
          </p:nvSpPr>
          <p:spPr>
            <a:xfrm rot="0"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</p:sp>
        <p:sp>
          <p:nvSpPr>
            <p:cNvPr name="AutoShape 12" id="12"/>
            <p:cNvSpPr/>
            <p:nvPr/>
          </p:nvSpPr>
          <p:spPr>
            <a:xfrm rot="0"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6773722" y="8826675"/>
            <a:ext cx="485578" cy="431625"/>
            <a:chOff x="0" y="0"/>
            <a:chExt cx="647437" cy="575500"/>
          </a:xfrm>
        </p:grpSpPr>
        <p:sp>
          <p:nvSpPr>
            <p:cNvPr name="AutoShape 14" id="14"/>
            <p:cNvSpPr/>
            <p:nvPr/>
          </p:nvSpPr>
          <p:spPr>
            <a:xfrm rot="0">
              <a:off x="0" y="0"/>
              <a:ext cx="647437" cy="575500"/>
            </a:xfrm>
            <a:prstGeom prst="rect">
              <a:avLst/>
            </a:prstGeom>
            <a:solidFill>
              <a:srgbClr val="DD211D"/>
            </a:solid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0" y="171992"/>
              <a:ext cx="517352" cy="231517"/>
              <a:chOff x="0" y="0"/>
              <a:chExt cx="959235" cy="42926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-5080"/>
                <a:ext cx="959235" cy="434340"/>
              </a:xfrm>
              <a:custGeom>
                <a:avLst/>
                <a:gdLst/>
                <a:ahLst/>
                <a:cxnLst/>
                <a:rect r="r" b="b" t="t" l="l"/>
                <a:pathLst>
                  <a:path h="434340" w="959235">
                    <a:moveTo>
                      <a:pt x="941455" y="187960"/>
                    </a:moveTo>
                    <a:lnTo>
                      <a:pt x="679835" y="11430"/>
                    </a:lnTo>
                    <a:cubicBezTo>
                      <a:pt x="662055" y="0"/>
                      <a:pt x="639195" y="3810"/>
                      <a:pt x="626495" y="21590"/>
                    </a:cubicBezTo>
                    <a:cubicBezTo>
                      <a:pt x="615065" y="39370"/>
                      <a:pt x="618875" y="62230"/>
                      <a:pt x="636655" y="74930"/>
                    </a:cubicBezTo>
                    <a:lnTo>
                      <a:pt x="795405" y="181610"/>
                    </a:lnTo>
                    <a:lnTo>
                      <a:pt x="0" y="181610"/>
                    </a:lnTo>
                    <a:lnTo>
                      <a:pt x="0" y="257810"/>
                    </a:lnTo>
                    <a:lnTo>
                      <a:pt x="795405" y="257810"/>
                    </a:lnTo>
                    <a:lnTo>
                      <a:pt x="636655" y="364490"/>
                    </a:lnTo>
                    <a:cubicBezTo>
                      <a:pt x="618875" y="375920"/>
                      <a:pt x="615065" y="400050"/>
                      <a:pt x="626495" y="417830"/>
                    </a:cubicBezTo>
                    <a:cubicBezTo>
                      <a:pt x="634115" y="429260"/>
                      <a:pt x="645545" y="434340"/>
                      <a:pt x="658245" y="434340"/>
                    </a:cubicBezTo>
                    <a:cubicBezTo>
                      <a:pt x="665865" y="434340"/>
                      <a:pt x="673485" y="431800"/>
                      <a:pt x="679835" y="427990"/>
                    </a:cubicBezTo>
                    <a:lnTo>
                      <a:pt x="942725" y="251460"/>
                    </a:lnTo>
                    <a:cubicBezTo>
                      <a:pt x="952885" y="243840"/>
                      <a:pt x="959235" y="232410"/>
                      <a:pt x="959235" y="219710"/>
                    </a:cubicBezTo>
                    <a:cubicBezTo>
                      <a:pt x="959235" y="207010"/>
                      <a:pt x="952885" y="195580"/>
                      <a:pt x="941455" y="187960"/>
                    </a:cubicBezTo>
                    <a:close/>
                  </a:path>
                </a:pathLst>
              </a:custGeom>
              <a:solidFill>
                <a:srgbClr val="FDFCFC"/>
              </a:solidFill>
            </p:spPr>
          </p:sp>
        </p:grpSp>
      </p:grpSp>
      <p:sp>
        <p:nvSpPr>
          <p:cNvPr name="Freeform 17" id="17"/>
          <p:cNvSpPr/>
          <p:nvPr/>
        </p:nvSpPr>
        <p:spPr>
          <a:xfrm flipH="false" flipV="false" rot="0">
            <a:off x="11017263" y="1116085"/>
            <a:ext cx="3988174" cy="2617239"/>
          </a:xfrm>
          <a:custGeom>
            <a:avLst/>
            <a:gdLst/>
            <a:ahLst/>
            <a:cxnLst/>
            <a:rect r="r" b="b" t="t" l="l"/>
            <a:pathLst>
              <a:path h="2617239" w="3988174">
                <a:moveTo>
                  <a:pt x="0" y="0"/>
                </a:moveTo>
                <a:lnTo>
                  <a:pt x="3988174" y="0"/>
                </a:lnTo>
                <a:lnTo>
                  <a:pt x="3988174" y="2617239"/>
                </a:lnTo>
                <a:lnTo>
                  <a:pt x="0" y="26172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1825974" y="4223999"/>
            <a:ext cx="2370889" cy="2441069"/>
          </a:xfrm>
          <a:custGeom>
            <a:avLst/>
            <a:gdLst/>
            <a:ahLst/>
            <a:cxnLst/>
            <a:rect r="r" b="b" t="t" l="l"/>
            <a:pathLst>
              <a:path h="2441069" w="2370889">
                <a:moveTo>
                  <a:pt x="0" y="0"/>
                </a:moveTo>
                <a:lnTo>
                  <a:pt x="2370888" y="0"/>
                </a:lnTo>
                <a:lnTo>
                  <a:pt x="2370888" y="2441070"/>
                </a:lnTo>
                <a:lnTo>
                  <a:pt x="0" y="24410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825974" y="7155744"/>
            <a:ext cx="2248897" cy="2386097"/>
          </a:xfrm>
          <a:custGeom>
            <a:avLst/>
            <a:gdLst/>
            <a:ahLst/>
            <a:cxnLst/>
            <a:rect r="r" b="b" t="t" l="l"/>
            <a:pathLst>
              <a:path h="2386097" w="2248897">
                <a:moveTo>
                  <a:pt x="0" y="0"/>
                </a:moveTo>
                <a:lnTo>
                  <a:pt x="2248896" y="0"/>
                </a:lnTo>
                <a:lnTo>
                  <a:pt x="2248896" y="2386098"/>
                </a:lnTo>
                <a:lnTo>
                  <a:pt x="0" y="238609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210390" y="537565"/>
            <a:ext cx="4024312" cy="887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Applications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94761" y="1076032"/>
            <a:ext cx="17290724" cy="8558909"/>
          </a:xfrm>
          <a:custGeom>
            <a:avLst/>
            <a:gdLst/>
            <a:ahLst/>
            <a:cxnLst/>
            <a:rect r="r" b="b" t="t" l="l"/>
            <a:pathLst>
              <a:path h="8558909" w="17290724">
                <a:moveTo>
                  <a:pt x="0" y="0"/>
                </a:moveTo>
                <a:lnTo>
                  <a:pt x="17290725" y="0"/>
                </a:lnTo>
                <a:lnTo>
                  <a:pt x="17290725" y="8558909"/>
                </a:lnTo>
                <a:lnTo>
                  <a:pt x="0" y="8558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2700000">
            <a:off x="-2562021" y="9588944"/>
            <a:ext cx="4906065" cy="4805151"/>
            <a:chOff x="0" y="0"/>
            <a:chExt cx="1913890" cy="187452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13890" cy="1874523"/>
            </a:xfrm>
            <a:custGeom>
              <a:avLst/>
              <a:gdLst/>
              <a:ahLst/>
              <a:cxnLst/>
              <a:rect r="r" b="b" t="t" l="l"/>
              <a:pathLst>
                <a:path h="1874523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874523"/>
                  </a:lnTo>
                  <a:lnTo>
                    <a:pt x="0" y="1874523"/>
                  </a:lnTo>
                  <a:close/>
                </a:path>
              </a:pathLst>
            </a:custGeom>
            <a:solidFill>
              <a:srgbClr val="000000">
                <a:alpha val="2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8100000">
            <a:off x="-2247230" y="9799836"/>
            <a:ext cx="4286676" cy="4373173"/>
            <a:chOff x="0" y="0"/>
            <a:chExt cx="1876035" cy="19138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76035" cy="1913890"/>
            </a:xfrm>
            <a:custGeom>
              <a:avLst/>
              <a:gdLst/>
              <a:ahLst/>
              <a:cxnLst/>
              <a:rect r="r" b="b" t="t" l="l"/>
              <a:pathLst>
                <a:path h="1913890" w="1876035">
                  <a:moveTo>
                    <a:pt x="0" y="0"/>
                  </a:moveTo>
                  <a:lnTo>
                    <a:pt x="0" y="1913890"/>
                  </a:lnTo>
                  <a:lnTo>
                    <a:pt x="1876035" y="1913890"/>
                  </a:lnTo>
                  <a:lnTo>
                    <a:pt x="1876035" y="0"/>
                  </a:lnTo>
                  <a:lnTo>
                    <a:pt x="0" y="0"/>
                  </a:lnTo>
                  <a:close/>
                  <a:moveTo>
                    <a:pt x="1815075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15075" y="59690"/>
                  </a:lnTo>
                  <a:lnTo>
                    <a:pt x="1815075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869373" y="-1099"/>
            <a:ext cx="10700035" cy="107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55"/>
              </a:lnSpc>
            </a:pPr>
            <a:r>
              <a:rPr lang="en-US" sz="5968">
                <a:solidFill>
                  <a:srgbClr val="DD211D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implementation in python: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DAGzofOELqU</dc:identifier>
  <dcterms:modified xsi:type="dcterms:W3CDTF">2011-08-01T06:04:30Z</dcterms:modified>
  <cp:revision>1</cp:revision>
  <dc:title>Copy of Copy of White and Red Minimalist Modern Professional Genome Editing Medical Presentation</dc:title>
</cp:coreProperties>
</file>

<file path=docProps/thumbnail.jpeg>
</file>